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2" r:id="rId8"/>
    <p:sldId id="264" r:id="rId9"/>
    <p:sldId id="266" r:id="rId10"/>
    <p:sldId id="265" r:id="rId11"/>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autoAdjust="0"/>
    <p:restoredTop sz="94674" autoAdjust="0"/>
  </p:normalViewPr>
  <p:slideViewPr>
    <p:cSldViewPr>
      <p:cViewPr varScale="1">
        <p:scale>
          <a:sx n="124" d="100"/>
          <a:sy n="124" d="100"/>
        </p:scale>
        <p:origin x="1856" y="168"/>
      </p:cViewPr>
      <p:guideLst>
        <p:guide orient="horz" pos="1536"/>
        <p:guide pos="9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tags" Target="tags/tag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Rich\Downloads\schoolwide%202014-15%20science%20Scores.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Rich\AppData\Local\Microsoft\Windows\INetCache\Content.Outlook\YHNYKDSN\science%20tstin%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PS</a:t>
            </a:r>
            <a:r>
              <a:rPr lang="en-US" baseline="0"/>
              <a:t> 174 2015 4th Grade NYS Science Scores </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ctr"/>
          <c:showLegendKey val="0"/>
          <c:showVal val="0"/>
          <c:showCatName val="1"/>
          <c:showSerName val="0"/>
          <c:showPercent val="0"/>
          <c:showBubbleSize val="0"/>
          <c:showLeaderLines val="0"/>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2016 NYS Science Assessment</a:t>
            </a:r>
            <a:r>
              <a:rPr lang="en-US" baseline="0"/>
              <a:t> </a:t>
            </a:r>
            <a:r>
              <a:rPr lang="en-US"/>
              <a:t>Results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191"/>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7"/>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BE-419C-BDD0-F27FA59FFA91}"/>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BE-419C-BDD0-F27FA59FFA91}"/>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BE-419C-BDD0-F27FA59FFA91}"/>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BE-419C-BDD0-F27FA59FFA91}"/>
              </c:ext>
            </c:extLst>
          </c:dPt>
          <c:cat>
            <c:strRef>
              <c:f>'[science tstin 2016.xlsx]Sheet1'!$D$1:$D$4</c:f>
              <c:strCache>
                <c:ptCount val="4"/>
                <c:pt idx="0">
                  <c:v>Level 4</c:v>
                </c:pt>
                <c:pt idx="1">
                  <c:v>Level 3</c:v>
                </c:pt>
                <c:pt idx="2">
                  <c:v>Level 2</c:v>
                </c:pt>
                <c:pt idx="3">
                  <c:v>Level 1</c:v>
                </c:pt>
              </c:strCache>
            </c:strRef>
          </c:cat>
          <c:val>
            <c:numRef>
              <c:f>'[science tstin 2016.xlsx]Sheet1'!$E$1:$E$4</c:f>
              <c:numCache>
                <c:formatCode>General</c:formatCode>
                <c:ptCount val="4"/>
                <c:pt idx="0">
                  <c:v>64.0</c:v>
                </c:pt>
                <c:pt idx="1">
                  <c:v>26.0</c:v>
                </c:pt>
                <c:pt idx="2">
                  <c:v>6.0</c:v>
                </c:pt>
                <c:pt idx="3">
                  <c:v>2.0</c:v>
                </c:pt>
              </c:numCache>
            </c:numRef>
          </c:val>
          <c:extLst xmlns:c16r2="http://schemas.microsoft.com/office/drawing/2015/06/chart">
            <c:ext xmlns:c16="http://schemas.microsoft.com/office/drawing/2014/chart" uri="{C3380CC4-5D6E-409C-BE32-E72D297353CC}">
              <c16:uniqueId val="{00000008-91BE-419C-BDD0-F27FA59FFA91}"/>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DD26F5B-FEB1-4142-A704-060CBDFF5B6E}" type="slidenum">
              <a:rPr lang="en-US"/>
              <a:pPr/>
              <a:t>‹#›</a:t>
            </a:fld>
            <a:endParaRPr lang="en-US"/>
          </a:p>
        </p:txBody>
      </p:sp>
    </p:spTree>
    <p:extLst>
      <p:ext uri="{BB962C8B-B14F-4D97-AF65-F5344CB8AC3E}">
        <p14:creationId xmlns:p14="http://schemas.microsoft.com/office/powerpoint/2010/main" val="236347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B88AB23-F954-4202-8DA2-2A504487A7A3}" type="slidenum">
              <a:rPr lang="en-US"/>
              <a:pPr/>
              <a:t>‹#›</a:t>
            </a:fld>
            <a:endParaRPr lang="en-US"/>
          </a:p>
        </p:txBody>
      </p:sp>
    </p:spTree>
    <p:extLst>
      <p:ext uri="{BB962C8B-B14F-4D97-AF65-F5344CB8AC3E}">
        <p14:creationId xmlns:p14="http://schemas.microsoft.com/office/powerpoint/2010/main" val="393787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cstate="print"/>
          <a:srcRect/>
          <a:stretch>
            <a:fillRect/>
          </a:stretch>
        </p:blipFill>
        <p:spPr bwMode="auto">
          <a:xfrm>
            <a:off x="-9525" y="-4763"/>
            <a:ext cx="9163050" cy="6867526"/>
          </a:xfrm>
          <a:prstGeom prst="rect">
            <a:avLst/>
          </a:prstGeom>
          <a:noFill/>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a:t>Click to edit Master title style</a:t>
            </a:r>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a:t>Click to edit Master subtitle style</a:t>
            </a:r>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36C2C84F-2526-4B9E-878A-0151DC8DFB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2CE9C5-2D59-4904-9FF4-325440E6EA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8A3997-1ECA-4DB7-B2DA-215A7915C1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CE544F-74DE-4CCE-87DE-2A8B635833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2CDBD7-590C-4283-B5C4-85F33D962DC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9B69B3-399F-4599-8459-EE333902F6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68D30D-4B10-416B-B60E-E63523FAC3A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C692AB-3285-48A9-9759-7E5478716A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903CD8-CCD4-41F9-8B80-0472AF17B9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4ED11D-AFDF-45A0-BC6C-A83763489E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E7E514-DE1E-4C72-91C2-A827AF266D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cstate="print"/>
          <a:srcRect/>
          <a:stretch>
            <a:fillRect/>
          </a:stretch>
        </p:blipFill>
        <p:spPr bwMode="auto">
          <a:xfrm>
            <a:off x="-9525" y="-4763"/>
            <a:ext cx="9163050" cy="6867526"/>
          </a:xfrm>
          <a:prstGeom prst="rect">
            <a:avLst/>
          </a:prstGeom>
          <a:noFill/>
        </p:spPr>
      </p:pic>
      <p:sp>
        <p:nvSpPr>
          <p:cNvPr id="25602" name="Rectangle 2"/>
          <p:cNvSpPr>
            <a:spLocks noGrp="1" noChangeArrowheads="1"/>
          </p:cNvSpPr>
          <p:nvPr>
            <p:ph type="title"/>
          </p:nvPr>
        </p:nvSpPr>
        <p:spPr bwMode="auto">
          <a:xfrm>
            <a:off x="0" y="838200"/>
            <a:ext cx="9144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0" y="2667000"/>
            <a:ext cx="8991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802CCFC3-ABD3-46C8-A795-31361711914F}" type="slidenum">
              <a:rPr lang="en-US"/>
              <a:pPr/>
              <a:t>‹#›</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w="12700">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ysedregents.org/Grade4/Science/home.html" TargetMode="External"/><Relationship Id="rId3" Type="http://schemas.openxmlformats.org/officeDocument/2006/relationships/hyperlink" Target="http://search.barnesandnoble.com/Barrons-New-York-State-Grade-4-Elementary-Level-Science-Test/Joyce-Thornton-Barry/e/9780764137341/?itm=1&amp;USRI=Barron's+New+York+State+Grade+4+Elementary-Level+Science+Te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quia.com/rr/66818.html?AP_rand=20481838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7924800" cy="1752600"/>
          </a:xfrm>
        </p:spPr>
        <p:txBody>
          <a:bodyPr/>
          <a:lstStyle/>
          <a:p>
            <a:r>
              <a:rPr lang="en-US" sz="3500" dirty="0"/>
              <a:t>NYS State 4</a:t>
            </a:r>
            <a:r>
              <a:rPr lang="en-US" sz="3500" baseline="30000" dirty="0"/>
              <a:t>th</a:t>
            </a:r>
            <a:r>
              <a:rPr lang="en-US" sz="3500" dirty="0"/>
              <a:t> Grade Science</a:t>
            </a:r>
          </a:p>
        </p:txBody>
      </p:sp>
      <p:sp>
        <p:nvSpPr>
          <p:cNvPr id="4101" name="Rectangle 5"/>
          <p:cNvSpPr>
            <a:spLocks noGrp="1" noChangeArrowheads="1"/>
          </p:cNvSpPr>
          <p:nvPr>
            <p:ph type="subTitle" idx="1"/>
          </p:nvPr>
        </p:nvSpPr>
        <p:spPr>
          <a:xfrm>
            <a:off x="1447800" y="2209800"/>
            <a:ext cx="6477000" cy="1981200"/>
          </a:xfrm>
        </p:spPr>
        <p:txBody>
          <a:bodyPr/>
          <a:lstStyle/>
          <a:p>
            <a:r>
              <a:rPr lang="en-US" sz="1600" dirty="0"/>
              <a:t>March 14</a:t>
            </a:r>
            <a:r>
              <a:rPr lang="en-US" sz="1600" baseline="30000" dirty="0"/>
              <a:t>th</a:t>
            </a:r>
            <a:r>
              <a:rPr lang="en-US" sz="1600" dirty="0"/>
              <a:t>, 2017</a:t>
            </a:r>
          </a:p>
          <a:p>
            <a:r>
              <a:rPr lang="en-US" sz="1600" dirty="0"/>
              <a:t>Presenter: Rich Bebenroth</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6" name="Rectangle 5"/>
          <p:cNvSpPr/>
          <p:nvPr/>
        </p:nvSpPr>
        <p:spPr>
          <a:xfrm>
            <a:off x="685800" y="2209800"/>
            <a:ext cx="7924800" cy="3416320"/>
          </a:xfrm>
          <a:prstGeom prst="rect">
            <a:avLst/>
          </a:prstGeom>
        </p:spPr>
        <p:txBody>
          <a:bodyPr wrap="square">
            <a:spAutoFit/>
          </a:bodyPr>
          <a:lstStyle/>
          <a:p>
            <a:pPr>
              <a:buFont typeface="Arial" pitchFamily="34" charset="0"/>
              <a:buChar char="•"/>
            </a:pPr>
            <a:r>
              <a:rPr lang="en-US" dirty="0">
                <a:solidFill>
                  <a:schemeClr val="tx2"/>
                </a:solidFill>
                <a:latin typeface="Times New Roman" pitchFamily="18" charset="0"/>
              </a:rPr>
              <a:t>Past written science tests with answer keys are online and can be downloaded at:</a:t>
            </a:r>
            <a:br>
              <a:rPr lang="en-US" dirty="0">
                <a:solidFill>
                  <a:schemeClr val="tx2"/>
                </a:solidFill>
                <a:latin typeface="Times New Roman" pitchFamily="18" charset="0"/>
              </a:rPr>
            </a:br>
            <a:r>
              <a:rPr lang="en-US" dirty="0">
                <a:solidFill>
                  <a:schemeClr val="tx2"/>
                </a:solidFill>
                <a:latin typeface="Times New Roman" pitchFamily="18" charset="0"/>
                <a:hlinkClick r:id="rId2"/>
              </a:rPr>
              <a:t>http://www.nysedregents.org/Grade4/Science/home.html</a:t>
            </a:r>
            <a:r>
              <a:rPr lang="en-US" dirty="0">
                <a:solidFill>
                  <a:schemeClr val="tx2"/>
                </a:solidFill>
                <a:latin typeface="Times New Roman" pitchFamily="18" charset="0"/>
              </a:rPr>
              <a:t> Please do not practice with the 2014-2016 exams as we will use them in school.</a:t>
            </a:r>
          </a:p>
          <a:p>
            <a:pPr>
              <a:buFont typeface="Arial" pitchFamily="34" charset="0"/>
              <a:buChar char="•"/>
            </a:pPr>
            <a:endParaRPr lang="en-US" dirty="0">
              <a:solidFill>
                <a:schemeClr val="tx2"/>
              </a:solidFill>
              <a:latin typeface="Times New Roman" pitchFamily="18" charset="0"/>
            </a:endParaRPr>
          </a:p>
          <a:p>
            <a:pPr>
              <a:buFont typeface="Arial" pitchFamily="34" charset="0"/>
              <a:buChar char="•"/>
            </a:pPr>
            <a:r>
              <a:rPr lang="en-US" dirty="0">
                <a:solidFill>
                  <a:schemeClr val="tx2"/>
                </a:solidFill>
                <a:latin typeface="Times New Roman" pitchFamily="18" charset="0"/>
              </a:rPr>
              <a:t>Some parents have asked for any test prep book suggestions. Though they are not needed since both the classroom teachers and I cover what needs the students are responsible to know.</a:t>
            </a:r>
          </a:p>
          <a:p>
            <a:endParaRPr lang="en-US" dirty="0">
              <a:solidFill>
                <a:schemeClr val="tx2"/>
              </a:solidFill>
              <a:latin typeface="Times New Roman" pitchFamily="18" charset="0"/>
            </a:endParaRPr>
          </a:p>
          <a:p>
            <a:pPr>
              <a:buFont typeface="Arial" pitchFamily="34" charset="0"/>
              <a:buChar char="•"/>
            </a:pPr>
            <a:r>
              <a:rPr lang="en-US" dirty="0">
                <a:solidFill>
                  <a:schemeClr val="tx2"/>
                </a:solidFill>
                <a:latin typeface="Times New Roman" pitchFamily="18" charset="0"/>
                <a:hlinkClick r:id="rId3"/>
              </a:rPr>
              <a:t>Barron's New York State Grade 4 Elementary-Level Science Test</a:t>
            </a:r>
            <a:r>
              <a:rPr lang="en-US" dirty="0">
                <a:solidFill>
                  <a:schemeClr val="tx2"/>
                </a:solidFill>
                <a:latin typeface="Times New Roman" pitchFamily="18" charset="0"/>
              </a:rPr>
              <a:t> by Joyce Thornton Barry and Kathleen Cahill</a:t>
            </a:r>
          </a:p>
          <a:p>
            <a:pPr>
              <a:buFont typeface="Arial" pitchFamily="34" charset="0"/>
              <a:buChar char="•"/>
            </a:pPr>
            <a:endParaRPr lang="en-US" dirty="0">
              <a:solidFill>
                <a:schemeClr val="tx2"/>
              </a:solidFill>
              <a:latin typeface="Times New Roman" pitchFamily="18" charset="0"/>
            </a:endParaRPr>
          </a:p>
          <a:p>
            <a:pPr>
              <a:buFont typeface="Arial" pitchFamily="34" charset="0"/>
              <a:buChar char="•"/>
            </a:pPr>
            <a:endParaRPr lang="en-US" dirty="0">
              <a:solidFill>
                <a:schemeClr val="tx2"/>
              </a:solidFill>
              <a:latin typeface="Times New Roman" pitchFamily="18" charset="0"/>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n-US" dirty="0"/>
              <a:t>Parts of the exam</a:t>
            </a:r>
          </a:p>
        </p:txBody>
      </p:sp>
      <p:sp>
        <p:nvSpPr>
          <p:cNvPr id="5125" name="Rectangle 5"/>
          <p:cNvSpPr>
            <a:spLocks noGrp="1" noChangeArrowheads="1"/>
          </p:cNvSpPr>
          <p:nvPr>
            <p:ph type="body" idx="1"/>
          </p:nvPr>
        </p:nvSpPr>
        <p:spPr>
          <a:xfrm>
            <a:off x="0" y="2362200"/>
            <a:ext cx="9144000" cy="3657600"/>
          </a:xfrm>
        </p:spPr>
        <p:txBody>
          <a:bodyPr/>
          <a:lstStyle/>
          <a:p>
            <a:pPr>
              <a:buFont typeface="Wingdings" pitchFamily="2" charset="2"/>
              <a:buNone/>
            </a:pPr>
            <a:r>
              <a:rPr lang="en-US" sz="3200" dirty="0"/>
              <a:t>Day One: Performance Tasks</a:t>
            </a:r>
          </a:p>
          <a:p>
            <a:pPr>
              <a:buFont typeface="Wingdings" pitchFamily="2" charset="2"/>
              <a:buNone/>
            </a:pPr>
            <a:endParaRPr lang="en-US" sz="3200" dirty="0"/>
          </a:p>
          <a:p>
            <a:pPr>
              <a:buFont typeface="Wingdings" pitchFamily="2" charset="2"/>
              <a:buNone/>
            </a:pPr>
            <a:r>
              <a:rPr lang="en-US" sz="3200" dirty="0"/>
              <a:t>Day Two: Written Assessments</a:t>
            </a: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dirty="0"/>
              <a:t>Dates</a:t>
            </a:r>
          </a:p>
        </p:txBody>
      </p:sp>
      <p:sp>
        <p:nvSpPr>
          <p:cNvPr id="6149" name="Rectangle 5"/>
          <p:cNvSpPr>
            <a:spLocks noGrp="1" noChangeArrowheads="1"/>
          </p:cNvSpPr>
          <p:nvPr>
            <p:ph type="body" idx="1"/>
          </p:nvPr>
        </p:nvSpPr>
        <p:spPr>
          <a:xfrm>
            <a:off x="0" y="2362200"/>
            <a:ext cx="8991600" cy="3352800"/>
          </a:xfrm>
        </p:spPr>
        <p:txBody>
          <a:bodyPr/>
          <a:lstStyle/>
          <a:p>
            <a:pPr>
              <a:buNone/>
            </a:pPr>
            <a:endParaRPr lang="en-US" dirty="0"/>
          </a:p>
          <a:p>
            <a:r>
              <a:rPr lang="en-US" dirty="0"/>
              <a:t>Performance Tasks: Wednesday, </a:t>
            </a:r>
            <a:r>
              <a:rPr lang="en-US"/>
              <a:t>May 24th </a:t>
            </a:r>
            <a:r>
              <a:rPr lang="en-US" dirty="0"/>
              <a:t>– Friday, June 2nd (One Day Only)</a:t>
            </a:r>
          </a:p>
          <a:p>
            <a:pPr>
              <a:buNone/>
            </a:pPr>
            <a:endParaRPr lang="en-US" dirty="0"/>
          </a:p>
          <a:p>
            <a:pPr>
              <a:buNone/>
            </a:pPr>
            <a:r>
              <a:rPr lang="en-US" dirty="0"/>
              <a:t>Written Assessment: Monday, June 5th (make-ups June 6th and 7th)</a:t>
            </a:r>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en-US" dirty="0"/>
              <a:t>Performance Tasks </a:t>
            </a:r>
          </a:p>
        </p:txBody>
      </p:sp>
      <p:sp>
        <p:nvSpPr>
          <p:cNvPr id="7182" name="Rectangle 14"/>
          <p:cNvSpPr>
            <a:spLocks noGrp="1" noChangeArrowheads="1"/>
          </p:cNvSpPr>
          <p:nvPr>
            <p:ph type="body" idx="1"/>
          </p:nvPr>
        </p:nvSpPr>
        <p:spPr>
          <a:xfrm>
            <a:off x="609600" y="2133600"/>
            <a:ext cx="7010400" cy="4267200"/>
          </a:xfrm>
        </p:spPr>
        <p:txBody>
          <a:bodyPr/>
          <a:lstStyle/>
          <a:p>
            <a:pPr>
              <a:buFont typeface="Wingdings" pitchFamily="2" charset="2"/>
              <a:buNone/>
            </a:pPr>
            <a:r>
              <a:rPr lang="en-US" sz="1900" dirty="0"/>
              <a:t>The performance task is a hands-on series of</a:t>
            </a:r>
          </a:p>
          <a:p>
            <a:pPr>
              <a:buFont typeface="Wingdings" pitchFamily="2" charset="2"/>
              <a:buNone/>
            </a:pPr>
            <a:r>
              <a:rPr lang="en-US" sz="1900" dirty="0"/>
              <a:t> three stations that will check students ability to </a:t>
            </a:r>
          </a:p>
          <a:p>
            <a:pPr>
              <a:buFont typeface="Wingdings" pitchFamily="2" charset="2"/>
              <a:buNone/>
            </a:pPr>
            <a:r>
              <a:rPr lang="en-US" sz="1900" dirty="0"/>
              <a:t>follow directions and scientific reasoning</a:t>
            </a:r>
          </a:p>
          <a:p>
            <a:pPr>
              <a:buFont typeface="Wingdings" pitchFamily="2" charset="2"/>
              <a:buNone/>
            </a:pPr>
            <a:endParaRPr lang="en-US" sz="1900" dirty="0"/>
          </a:p>
          <a:p>
            <a:pPr>
              <a:buFont typeface="Wingdings" pitchFamily="2" charset="2"/>
              <a:buNone/>
            </a:pPr>
            <a:r>
              <a:rPr lang="en-US" sz="1900" dirty="0"/>
              <a:t>Each student will work alone and receive fifteen minutes to finish the task. Students typically do not have any problems with the time as long as they start immediately.</a:t>
            </a:r>
          </a:p>
          <a:p>
            <a:pPr>
              <a:buFont typeface="Wingdings" pitchFamily="2" charset="2"/>
              <a:buNone/>
            </a:pPr>
            <a:endParaRPr lang="en-US" sz="1900" dirty="0"/>
          </a:p>
          <a:p>
            <a:pPr>
              <a:buFont typeface="Wingdings" pitchFamily="2" charset="2"/>
              <a:buNone/>
            </a:pPr>
            <a:endParaRPr lang="en-US" sz="1900" dirty="0"/>
          </a:p>
        </p:txBody>
      </p:sp>
      <p:sp>
        <p:nvSpPr>
          <p:cNvPr id="6" name="Rectangle 5"/>
          <p:cNvSpPr/>
          <p:nvPr/>
        </p:nvSpPr>
        <p:spPr bwMode="auto">
          <a:xfrm>
            <a:off x="2286000" y="4724400"/>
            <a:ext cx="3962400" cy="1371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Times New Roman" pitchFamily="18" charset="0"/>
            </a:endParaRPr>
          </a:p>
        </p:txBody>
      </p:sp>
      <p:cxnSp>
        <p:nvCxnSpPr>
          <p:cNvPr id="8" name="Straight Connector 7"/>
          <p:cNvCxnSpPr/>
          <p:nvPr/>
        </p:nvCxnSpPr>
        <p:spPr bwMode="auto">
          <a:xfrm>
            <a:off x="2286000" y="5257800"/>
            <a:ext cx="3962400"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0" name="Straight Connector 9"/>
          <p:cNvCxnSpPr>
            <a:stCxn id="6" idx="2"/>
          </p:cNvCxnSpPr>
          <p:nvPr/>
        </p:nvCxnSpPr>
        <p:spPr bwMode="auto">
          <a:xfrm flipV="1">
            <a:off x="4267200" y="5257800"/>
            <a:ext cx="0" cy="838200"/>
          </a:xfrm>
          <a:prstGeom prst="line">
            <a:avLst/>
          </a:prstGeom>
          <a:solidFill>
            <a:schemeClr val="accent1"/>
          </a:solidFill>
          <a:ln w="25400" cap="flat" cmpd="sng" algn="ctr">
            <a:solidFill>
              <a:schemeClr val="tx1"/>
            </a:solidFill>
            <a:prstDash val="solid"/>
            <a:round/>
            <a:headEnd type="none" w="sm" len="sm"/>
            <a:tailEnd type="none" w="sm" len="sm"/>
          </a:ln>
          <a:effectLst/>
        </p:spPr>
      </p:cxnSp>
      <p:sp>
        <p:nvSpPr>
          <p:cNvPr id="11" name="TextBox 10"/>
          <p:cNvSpPr txBox="1"/>
          <p:nvPr/>
        </p:nvSpPr>
        <p:spPr>
          <a:xfrm>
            <a:off x="3581400" y="4800600"/>
            <a:ext cx="1981200" cy="369332"/>
          </a:xfrm>
          <a:prstGeom prst="rect">
            <a:avLst/>
          </a:prstGeom>
          <a:noFill/>
        </p:spPr>
        <p:txBody>
          <a:bodyPr wrap="square" rtlCol="0">
            <a:spAutoFit/>
          </a:bodyPr>
          <a:lstStyle/>
          <a:p>
            <a:r>
              <a:rPr lang="en-US" dirty="0"/>
              <a:t>Station 3</a:t>
            </a:r>
          </a:p>
        </p:txBody>
      </p:sp>
      <p:sp>
        <p:nvSpPr>
          <p:cNvPr id="12" name="TextBox 11"/>
          <p:cNvSpPr txBox="1"/>
          <p:nvPr/>
        </p:nvSpPr>
        <p:spPr>
          <a:xfrm>
            <a:off x="2743200" y="5486400"/>
            <a:ext cx="1095172" cy="369332"/>
          </a:xfrm>
          <a:prstGeom prst="rect">
            <a:avLst/>
          </a:prstGeom>
          <a:noFill/>
        </p:spPr>
        <p:txBody>
          <a:bodyPr wrap="none" rtlCol="0">
            <a:spAutoFit/>
          </a:bodyPr>
          <a:lstStyle/>
          <a:p>
            <a:r>
              <a:rPr lang="en-US" dirty="0"/>
              <a:t>Station 2</a:t>
            </a:r>
          </a:p>
        </p:txBody>
      </p:sp>
      <p:sp>
        <p:nvSpPr>
          <p:cNvPr id="13" name="TextBox 12"/>
          <p:cNvSpPr txBox="1"/>
          <p:nvPr/>
        </p:nvSpPr>
        <p:spPr>
          <a:xfrm>
            <a:off x="4724400" y="5486400"/>
            <a:ext cx="1143000" cy="369332"/>
          </a:xfrm>
          <a:prstGeom prst="rect">
            <a:avLst/>
          </a:prstGeom>
          <a:noFill/>
        </p:spPr>
        <p:txBody>
          <a:bodyPr wrap="square" rtlCol="0">
            <a:spAutoFit/>
          </a:bodyPr>
          <a:lstStyle/>
          <a:p>
            <a:r>
              <a:rPr lang="en-US" dirty="0"/>
              <a:t>Station 1</a:t>
            </a:r>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n-US" dirty="0"/>
              <a:t>Written Science Exam</a:t>
            </a:r>
          </a:p>
        </p:txBody>
      </p:sp>
      <p:sp>
        <p:nvSpPr>
          <p:cNvPr id="9221" name="Rectangle 5"/>
          <p:cNvSpPr>
            <a:spLocks noGrp="1" noChangeArrowheads="1"/>
          </p:cNvSpPr>
          <p:nvPr>
            <p:ph type="body" idx="1"/>
          </p:nvPr>
        </p:nvSpPr>
        <p:spPr>
          <a:xfrm>
            <a:off x="1600200" y="2362200"/>
            <a:ext cx="6096000" cy="4267200"/>
          </a:xfrm>
        </p:spPr>
        <p:txBody>
          <a:bodyPr/>
          <a:lstStyle/>
          <a:p>
            <a:pPr algn="l"/>
            <a:r>
              <a:rPr lang="en-US" sz="2000" dirty="0"/>
              <a:t>The exam is untimed</a:t>
            </a:r>
          </a:p>
          <a:p>
            <a:pPr algn="l"/>
            <a:endParaRPr lang="en-US" sz="2000" dirty="0"/>
          </a:p>
          <a:p>
            <a:pPr algn="l"/>
            <a:r>
              <a:rPr lang="en-US" sz="2000" dirty="0"/>
              <a:t>Approximately thirty multiple choice questions</a:t>
            </a:r>
          </a:p>
          <a:p>
            <a:pPr algn="l"/>
            <a:endParaRPr lang="en-US" sz="2000" dirty="0"/>
          </a:p>
          <a:p>
            <a:pPr algn="l"/>
            <a:r>
              <a:rPr lang="en-US" sz="2000" dirty="0"/>
              <a:t>Ten-fifteen short answer or fill in the blank questions.</a:t>
            </a: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dirty="0"/>
              <a:t>Multiple Choice Example</a:t>
            </a:r>
          </a:p>
        </p:txBody>
      </p:sp>
      <p:pic>
        <p:nvPicPr>
          <p:cNvPr id="6" name="Picture 5" descr="multiple_choice.png"/>
          <p:cNvPicPr>
            <a:picLocks noChangeAspect="1"/>
          </p:cNvPicPr>
          <p:nvPr/>
        </p:nvPicPr>
        <p:blipFill>
          <a:blip r:embed="rId2" cstate="print"/>
          <a:stretch>
            <a:fillRect/>
          </a:stretch>
        </p:blipFill>
        <p:spPr>
          <a:xfrm>
            <a:off x="762000" y="2895600"/>
            <a:ext cx="7730106" cy="1916705"/>
          </a:xfrm>
          <a:prstGeom prst="rect">
            <a:avLst/>
          </a:prstGeom>
        </p:spPr>
      </p:pic>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876300"/>
            <a:ext cx="9144000" cy="914400"/>
          </a:xfrm>
        </p:spPr>
        <p:txBody>
          <a:bodyPr/>
          <a:lstStyle/>
          <a:p>
            <a:r>
              <a:rPr lang="en-US" dirty="0"/>
              <a:t>Short Answer Example</a:t>
            </a:r>
          </a:p>
        </p:txBody>
      </p:sp>
      <p:pic>
        <p:nvPicPr>
          <p:cNvPr id="7" name="Picture 6" descr="2012-02-29_1622.png"/>
          <p:cNvPicPr>
            <a:picLocks noChangeAspect="1"/>
          </p:cNvPicPr>
          <p:nvPr/>
        </p:nvPicPr>
        <p:blipFill>
          <a:blip r:embed="rId2" cstate="print"/>
          <a:stretch>
            <a:fillRect/>
          </a:stretch>
        </p:blipFill>
        <p:spPr>
          <a:xfrm>
            <a:off x="838200" y="2057400"/>
            <a:ext cx="7468792" cy="4084496"/>
          </a:xfrm>
          <a:prstGeom prst="rect">
            <a:avLst/>
          </a:prstGeom>
        </p:spPr>
      </p:pic>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0" y="876300"/>
            <a:ext cx="9144000" cy="914400"/>
          </a:xfrm>
        </p:spPr>
        <p:txBody>
          <a:bodyPr/>
          <a:lstStyle/>
          <a:p>
            <a:r>
              <a:rPr lang="en-US" dirty="0">
                <a:latin typeface="Cambria" pitchFamily="18" charset="0"/>
              </a:rPr>
              <a:t>How to help your child prepare</a:t>
            </a:r>
          </a:p>
        </p:txBody>
      </p:sp>
      <p:sp>
        <p:nvSpPr>
          <p:cNvPr id="12295" name="Rectangle 7"/>
          <p:cNvSpPr>
            <a:spLocks noGrp="1" noChangeArrowheads="1"/>
          </p:cNvSpPr>
          <p:nvPr>
            <p:ph type="body" idx="1"/>
          </p:nvPr>
        </p:nvSpPr>
        <p:spPr>
          <a:xfrm>
            <a:off x="1066800" y="2362200"/>
            <a:ext cx="7010400" cy="3352800"/>
          </a:xfrm>
        </p:spPr>
        <p:txBody>
          <a:bodyPr/>
          <a:lstStyle/>
          <a:p>
            <a:pPr algn="l"/>
            <a:r>
              <a:rPr lang="en-US" dirty="0"/>
              <a:t>The student textbook have mini experiments that the student’s may be able to do at home with common household supplies you may have. Encourage them to do them if you have the materials and explore. Inquiring minds are usually the most open minds. </a:t>
            </a:r>
          </a:p>
          <a:p>
            <a:pPr algn="l">
              <a:buNone/>
            </a:pPr>
            <a:endParaRPr lang="en-US" dirty="0"/>
          </a:p>
          <a:p>
            <a:pPr algn="l"/>
            <a:r>
              <a:rPr lang="en-US" dirty="0"/>
              <a:t>The following is a game created by a 4th grade teacher that the students use and love which uses past science exam questions and follows the "Who Wants to be a Millionaire" game format.</a:t>
            </a:r>
            <a:br>
              <a:rPr lang="en-US" dirty="0"/>
            </a:br>
            <a:r>
              <a:rPr lang="en-US" dirty="0">
                <a:hlinkClick r:id="rId2"/>
              </a:rPr>
              <a:t>http://www.quia.com/rr/66818.html?AP_rand=2048183830</a:t>
            </a:r>
            <a:endParaRPr lang="en-US" dirty="0"/>
          </a:p>
          <a:p>
            <a:pPr algn="l"/>
            <a:endParaRPr lang="en-US" dirty="0"/>
          </a:p>
        </p:txBody>
      </p: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Results</a:t>
            </a:r>
          </a:p>
        </p:txBody>
      </p:sp>
      <p:graphicFrame>
        <p:nvGraphicFramePr>
          <p:cNvPr id="4" name="Chart 3"/>
          <p:cNvGraphicFramePr>
            <a:graphicFrameLocks/>
          </p:cNvGraphicFramePr>
          <p:nvPr>
            <p:extLst>
              <p:ext uri="{D42A27DB-BD31-4B8C-83A1-F6EECF244321}">
                <p14:modId xmlns:p14="http://schemas.microsoft.com/office/powerpoint/2010/main" val="388380482"/>
              </p:ext>
            </p:extLst>
          </p:nvPr>
        </p:nvGraphicFramePr>
        <p:xfrm>
          <a:off x="1485900" y="1752600"/>
          <a:ext cx="6172200" cy="4648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xmlns="" id="{D0FAC70B-8089-467C-8483-251BEB5F0D9B}"/>
              </a:ext>
            </a:extLst>
          </p:cNvPr>
          <p:cNvGraphicFramePr>
            <a:graphicFrameLocks/>
          </p:cNvGraphicFramePr>
          <p:nvPr>
            <p:extLst>
              <p:ext uri="{D42A27DB-BD31-4B8C-83A1-F6EECF244321}">
                <p14:modId xmlns:p14="http://schemas.microsoft.com/office/powerpoint/2010/main" val="3644821769"/>
              </p:ext>
            </p:extLst>
          </p:nvPr>
        </p:nvGraphicFramePr>
        <p:xfrm>
          <a:off x="1485900" y="1752600"/>
          <a:ext cx="6172200" cy="373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10513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01018373">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01018373</Template>
  <TotalTime>10292</TotalTime>
  <Words>269</Words>
  <Application>Microsoft Macintosh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vt:lpstr>
      <vt:lpstr>Times New Roman</vt:lpstr>
      <vt:lpstr>Verdana</vt:lpstr>
      <vt:lpstr>Wingdings</vt:lpstr>
      <vt:lpstr>01018373</vt:lpstr>
      <vt:lpstr>NYS State 4th Grade Science</vt:lpstr>
      <vt:lpstr>Parts of the exam</vt:lpstr>
      <vt:lpstr>Dates</vt:lpstr>
      <vt:lpstr>Performance Tasks </vt:lpstr>
      <vt:lpstr>Written Science Exam</vt:lpstr>
      <vt:lpstr>Multiple Choice Example</vt:lpstr>
      <vt:lpstr>Short Answer Example</vt:lpstr>
      <vt:lpstr>How to help your child prepare</vt:lpstr>
      <vt:lpstr>Historical Results</vt:lpstr>
      <vt:lpstr>Additional Resources</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 State 4th Grade Science</dc:title>
  <dc:creator>Rich</dc:creator>
  <cp:lastModifiedBy>Marisol Catucci</cp:lastModifiedBy>
  <cp:revision>66</cp:revision>
  <cp:lastPrinted>1601-01-01T00:00:00Z</cp:lastPrinted>
  <dcterms:created xsi:type="dcterms:W3CDTF">2012-02-29T20:46:16Z</dcterms:created>
  <dcterms:modified xsi:type="dcterms:W3CDTF">2017-03-20T19:26:58Z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